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75" r:id="rId2"/>
    <p:sldId id="276" r:id="rId3"/>
    <p:sldId id="277" r:id="rId4"/>
    <p:sldId id="278" r:id="rId5"/>
    <p:sldId id="279" r:id="rId6"/>
    <p:sldId id="281" r:id="rId7"/>
    <p:sldId id="268" r:id="rId8"/>
    <p:sldId id="282" r:id="rId9"/>
    <p:sldId id="284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929292"/>
    <a:srgbClr val="73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84"/>
    <p:restoredTop sz="94643"/>
  </p:normalViewPr>
  <p:slideViewPr>
    <p:cSldViewPr snapToGrid="0" snapToObjects="1">
      <p:cViewPr>
        <p:scale>
          <a:sx n="120" d="100"/>
          <a:sy n="120" d="100"/>
        </p:scale>
        <p:origin x="-16" y="-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3FF2C-FB56-9E4D-979A-1ABD5399CA83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2BCF4-B6BC-5D41-809E-0C5A0732A16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43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B3272-CBF8-FA43-B066-8B6C7462D494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153A-6A9A-C145-8F41-CA85AA7E2F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44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B3272-CBF8-FA43-B066-8B6C7462D494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153A-6A9A-C145-8F41-CA85AA7E2F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4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B3272-CBF8-FA43-B066-8B6C7462D494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153A-6A9A-C145-8F41-CA85AA7E2F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07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B3272-CBF8-FA43-B066-8B6C7462D494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153A-6A9A-C145-8F41-CA85AA7E2F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4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B3272-CBF8-FA43-B066-8B6C7462D494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153A-6A9A-C145-8F41-CA85AA7E2F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75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B3272-CBF8-FA43-B066-8B6C7462D494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153A-6A9A-C145-8F41-CA85AA7E2F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7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B3272-CBF8-FA43-B066-8B6C7462D494}" type="datetimeFigureOut">
              <a:rPr lang="en-US" smtClean="0"/>
              <a:t>3/23/20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153A-6A9A-C145-8F41-CA85AA7E2F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44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B3272-CBF8-FA43-B066-8B6C7462D494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153A-6A9A-C145-8F41-CA85AA7E2F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50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B3272-CBF8-FA43-B066-8B6C7462D494}" type="datetimeFigureOut">
              <a:rPr lang="en-US" smtClean="0"/>
              <a:t>3/23/20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153A-6A9A-C145-8F41-CA85AA7E2F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0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B3272-CBF8-FA43-B066-8B6C7462D494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153A-6A9A-C145-8F41-CA85AA7E2F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40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B3272-CBF8-FA43-B066-8B6C7462D494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153A-6A9A-C145-8F41-CA85AA7E2F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9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B3272-CBF8-FA43-B066-8B6C7462D494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9153A-6A9A-C145-8F41-CA85AA7E2F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96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86" y="155864"/>
            <a:ext cx="7614624" cy="5398324"/>
          </a:xfrm>
          <a:prstGeom prst="rect">
            <a:avLst/>
          </a:prstGeom>
        </p:spPr>
      </p:pic>
      <p:pic>
        <p:nvPicPr>
          <p:cNvPr id="103" name="Grafik 55">
            <a:extLst>
              <a:ext uri="{FF2B5EF4-FFF2-40B4-BE49-F238E27FC236}">
                <a16:creationId xmlns:a16="http://schemas.microsoft.com/office/drawing/2014/main" id="{DCD7919E-6AEC-EF4C-99C5-DC8A72734E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46" t="19463" r="34419" b="14073"/>
          <a:stretch/>
        </p:blipFill>
        <p:spPr>
          <a:xfrm>
            <a:off x="1931091" y="796439"/>
            <a:ext cx="398814" cy="575161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8766086" y="973192"/>
            <a:ext cx="2966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Für alle drei Leistungspakete graphisch unterscheidbare Packages erstellen. Professional mit GOLD-Akzenten. </a:t>
            </a:r>
            <a:endParaRPr lang="en-US" sz="12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 flipH="1" flipV="1">
            <a:off x="2329906" y="1236518"/>
            <a:ext cx="6436180" cy="199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1840669" y="4216733"/>
            <a:ext cx="296627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6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Berechtigt</a:t>
            </a:r>
            <a:endParaRPr lang="en-US" sz="6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853404" y="1862705"/>
            <a:ext cx="631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Taler gesamt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227334" y="4496350"/>
            <a:ext cx="16833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FF0000"/>
                </a:solidFill>
              </a:rPr>
              <a:t>gesamt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840669" y="3626259"/>
            <a:ext cx="631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6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Taler gesamt</a:t>
            </a:r>
            <a:endParaRPr lang="de-AT" sz="6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864857" y="1873096"/>
            <a:ext cx="631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6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Taler gesamt</a:t>
            </a:r>
            <a:endParaRPr lang="de-AT" sz="6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846624" y="2498561"/>
            <a:ext cx="296627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6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Berechtigt</a:t>
            </a:r>
            <a:endParaRPr lang="en-US" sz="6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871858" y="2483126"/>
            <a:ext cx="296627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6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Berechtigt</a:t>
            </a:r>
            <a:endParaRPr lang="en-US" sz="6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391971" y="205816"/>
            <a:ext cx="21721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latin typeface="Trebuchet MS" charset="0"/>
                <a:ea typeface="Trebuchet MS" charset="0"/>
                <a:cs typeface="Trebuchet MS" charset="0"/>
              </a:rPr>
              <a:t>Zeitraum</a:t>
            </a:r>
            <a:endParaRPr lang="en-US" sz="6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5891130" y="200058"/>
            <a:ext cx="1506736" cy="197820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6260683" y="178947"/>
            <a:ext cx="820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Trebuchet MS" charset="0"/>
                <a:ea typeface="Trebuchet MS" charset="0"/>
                <a:cs typeface="Trebuchet MS" charset="0"/>
              </a:rPr>
              <a:t>2020 I 04</a:t>
            </a:r>
          </a:p>
        </p:txBody>
      </p:sp>
      <p:sp>
        <p:nvSpPr>
          <p:cNvPr id="120" name="Triangle 119"/>
          <p:cNvSpPr/>
          <p:nvPr/>
        </p:nvSpPr>
        <p:spPr>
          <a:xfrm rot="10800000">
            <a:off x="7214854" y="255066"/>
            <a:ext cx="133719" cy="99356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016254" y="503631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Meine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Vergütungen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856141" y="155864"/>
            <a:ext cx="2966278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sz="12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Dashboard</a:t>
            </a:r>
            <a:endParaRPr lang="en-US" sz="12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8" y="218415"/>
            <a:ext cx="8610480" cy="612004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535731" y="79916"/>
            <a:ext cx="2966278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sz="12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Support</a:t>
            </a:r>
            <a:endParaRPr lang="en-US" sz="12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28331" y="2140526"/>
            <a:ext cx="49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39680" y="2140526"/>
            <a:ext cx="49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47804" y="2538659"/>
            <a:ext cx="49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3" name="U-Turn Arrow 32"/>
          <p:cNvSpPr/>
          <p:nvPr/>
        </p:nvSpPr>
        <p:spPr>
          <a:xfrm rot="10800000" flipV="1">
            <a:off x="5574839" y="1988566"/>
            <a:ext cx="742069" cy="136592"/>
          </a:xfrm>
          <a:prstGeom prst="utur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riangle 33"/>
          <p:cNvSpPr/>
          <p:nvPr/>
        </p:nvSpPr>
        <p:spPr>
          <a:xfrm rot="10800000">
            <a:off x="6230315" y="2041170"/>
            <a:ext cx="133719" cy="9935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/>
          <p:cNvSpPr/>
          <p:nvPr/>
        </p:nvSpPr>
        <p:spPr>
          <a:xfrm rot="10800000">
            <a:off x="5554906" y="2041170"/>
            <a:ext cx="133719" cy="9935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60545" y="2538659"/>
            <a:ext cx="49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670470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rafik 55">
            <a:extLst>
              <a:ext uri="{FF2B5EF4-FFF2-40B4-BE49-F238E27FC236}">
                <a16:creationId xmlns:a16="http://schemas.microsoft.com/office/drawing/2014/main" id="{DCD7919E-6AEC-EF4C-99C5-DC8A72734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46" t="19463" r="34419" b="14073"/>
          <a:stretch/>
        </p:blipFill>
        <p:spPr>
          <a:xfrm>
            <a:off x="1931091" y="796439"/>
            <a:ext cx="398814" cy="575161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5391971" y="205816"/>
            <a:ext cx="21721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latin typeface="Trebuchet MS" charset="0"/>
                <a:ea typeface="Trebuchet MS" charset="0"/>
                <a:cs typeface="Trebuchet MS" charset="0"/>
              </a:rPr>
              <a:t>Zeitraum</a:t>
            </a:r>
            <a:endParaRPr lang="en-US" sz="6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5891130" y="200058"/>
            <a:ext cx="1506736" cy="197820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6260683" y="178947"/>
            <a:ext cx="820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Trebuchet MS" charset="0"/>
                <a:ea typeface="Trebuchet MS" charset="0"/>
                <a:cs typeface="Trebuchet MS" charset="0"/>
              </a:rPr>
              <a:t>2020 I 04</a:t>
            </a:r>
          </a:p>
        </p:txBody>
      </p:sp>
      <p:sp>
        <p:nvSpPr>
          <p:cNvPr id="120" name="Triangle 119"/>
          <p:cNvSpPr/>
          <p:nvPr/>
        </p:nvSpPr>
        <p:spPr>
          <a:xfrm rot="10800000">
            <a:off x="7214854" y="255066"/>
            <a:ext cx="133719" cy="99356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85" y="165131"/>
            <a:ext cx="7604233" cy="5411772"/>
          </a:xfrm>
          <a:prstGeom prst="rect">
            <a:avLst/>
          </a:prstGeom>
        </p:spPr>
      </p:pic>
      <p:pic>
        <p:nvPicPr>
          <p:cNvPr id="19" name="Grafik 55">
            <a:extLst>
              <a:ext uri="{FF2B5EF4-FFF2-40B4-BE49-F238E27FC236}">
                <a16:creationId xmlns:a16="http://schemas.microsoft.com/office/drawing/2014/main" id="{DCD7919E-6AEC-EF4C-99C5-DC8A72734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46" t="19463" r="34419" b="14073"/>
          <a:stretch/>
        </p:blipFill>
        <p:spPr>
          <a:xfrm>
            <a:off x="1909178" y="806830"/>
            <a:ext cx="398814" cy="575161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937406" y="5098729"/>
            <a:ext cx="16833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>
                <a:solidFill>
                  <a:srgbClr val="FF0000"/>
                </a:solidFill>
              </a:rPr>
              <a:t>Lichtbildausweis.pdf</a:t>
            </a:r>
            <a:endParaRPr lang="en-US" sz="700" i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37405" y="5268402"/>
            <a:ext cx="16833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 err="1">
                <a:solidFill>
                  <a:srgbClr val="FF0000"/>
                </a:solidFill>
              </a:rPr>
              <a:t>Leumundszeugnis.pdf</a:t>
            </a:r>
            <a:endParaRPr lang="en-US" sz="700" i="1" dirty="0">
              <a:solidFill>
                <a:srgbClr val="FF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59130" y="1836573"/>
            <a:ext cx="70724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8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Rechtsform</a:t>
            </a:r>
            <a:endParaRPr lang="de-AT" sz="8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21" name="Triangle 20"/>
          <p:cNvSpPr/>
          <p:nvPr/>
        </p:nvSpPr>
        <p:spPr>
          <a:xfrm rot="10800000">
            <a:off x="6362801" y="1886450"/>
            <a:ext cx="133719" cy="9935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505941" y="3224814"/>
            <a:ext cx="3891925" cy="46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778" y="1398917"/>
            <a:ext cx="3889146" cy="200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017" y="1504693"/>
            <a:ext cx="2900844" cy="230836"/>
          </a:xfrm>
          <a:prstGeom prst="rect">
            <a:avLst/>
          </a:prstGeom>
        </p:spPr>
      </p:pic>
      <p:sp>
        <p:nvSpPr>
          <p:cNvPr id="15" name="U-Turn Arrow 14"/>
          <p:cNvSpPr/>
          <p:nvPr/>
        </p:nvSpPr>
        <p:spPr>
          <a:xfrm rot="10800000" flipV="1">
            <a:off x="5620732" y="915980"/>
            <a:ext cx="742069" cy="136592"/>
          </a:xfrm>
          <a:prstGeom prst="utur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riangle 35"/>
          <p:cNvSpPr/>
          <p:nvPr/>
        </p:nvSpPr>
        <p:spPr>
          <a:xfrm rot="10800000">
            <a:off x="6276208" y="968584"/>
            <a:ext cx="133719" cy="9935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 rot="10800000">
            <a:off x="5600799" y="968584"/>
            <a:ext cx="133719" cy="9935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856141" y="155864"/>
            <a:ext cx="2966278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sz="12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Mein Profil</a:t>
            </a:r>
            <a:endParaRPr lang="en-US" sz="12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97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103"/>
          <p:cNvSpPr txBox="1"/>
          <p:nvPr/>
        </p:nvSpPr>
        <p:spPr>
          <a:xfrm>
            <a:off x="8251860" y="1596776"/>
            <a:ext cx="394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Professional mit GOLD-Akzenten. Umrandung in Gold</a:t>
            </a:r>
            <a:endParaRPr lang="en-US" sz="12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937406" y="5098729"/>
            <a:ext cx="16833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>
                <a:solidFill>
                  <a:srgbClr val="FF0000"/>
                </a:solidFill>
              </a:rPr>
              <a:t>Lichtbildausweis.pdf</a:t>
            </a:r>
            <a:endParaRPr lang="en-US" sz="700" i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37405" y="5268402"/>
            <a:ext cx="16833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 err="1">
                <a:solidFill>
                  <a:srgbClr val="FF0000"/>
                </a:solidFill>
              </a:rPr>
              <a:t>Leumundszeugnis.pdf</a:t>
            </a:r>
            <a:endParaRPr lang="en-US" sz="700" i="1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22" y="252375"/>
            <a:ext cx="7405205" cy="5274941"/>
          </a:xfrm>
          <a:prstGeom prst="rect">
            <a:avLst/>
          </a:prstGeom>
        </p:spPr>
      </p:pic>
      <p:pic>
        <p:nvPicPr>
          <p:cNvPr id="103" name="Grafik 55">
            <a:extLst>
              <a:ext uri="{FF2B5EF4-FFF2-40B4-BE49-F238E27FC236}">
                <a16:creationId xmlns:a16="http://schemas.microsoft.com/office/drawing/2014/main" id="{DCD7919E-6AEC-EF4C-99C5-DC8A72734E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46" t="19463" r="34419" b="14073"/>
          <a:stretch/>
        </p:blipFill>
        <p:spPr>
          <a:xfrm>
            <a:off x="5805995" y="1377244"/>
            <a:ext cx="344292" cy="496531"/>
          </a:xfrm>
          <a:prstGeom prst="rect">
            <a:avLst/>
          </a:prstGeom>
        </p:spPr>
      </p:pic>
      <p:pic>
        <p:nvPicPr>
          <p:cNvPr id="30" name="Grafik 55">
            <a:extLst>
              <a:ext uri="{FF2B5EF4-FFF2-40B4-BE49-F238E27FC236}">
                <a16:creationId xmlns:a16="http://schemas.microsoft.com/office/drawing/2014/main" id="{DCD7919E-6AEC-EF4C-99C5-DC8A72734E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46" t="19463" r="34419" b="14073"/>
          <a:stretch/>
        </p:blipFill>
        <p:spPr>
          <a:xfrm>
            <a:off x="3956360" y="1363472"/>
            <a:ext cx="344292" cy="496531"/>
          </a:xfrm>
          <a:prstGeom prst="rect">
            <a:avLst/>
          </a:prstGeom>
        </p:spPr>
      </p:pic>
      <p:pic>
        <p:nvPicPr>
          <p:cNvPr id="31" name="Grafik 55">
            <a:extLst>
              <a:ext uri="{FF2B5EF4-FFF2-40B4-BE49-F238E27FC236}">
                <a16:creationId xmlns:a16="http://schemas.microsoft.com/office/drawing/2014/main" id="{DCD7919E-6AEC-EF4C-99C5-DC8A72734E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46" t="19463" r="34419" b="14073"/>
          <a:stretch/>
        </p:blipFill>
        <p:spPr>
          <a:xfrm>
            <a:off x="2106725" y="1349452"/>
            <a:ext cx="344292" cy="496531"/>
          </a:xfrm>
          <a:prstGeom prst="rect">
            <a:avLst/>
          </a:prstGeom>
        </p:spPr>
      </p:pic>
      <p:cxnSp>
        <p:nvCxnSpPr>
          <p:cNvPr id="105" name="Straight Arrow Connector 104"/>
          <p:cNvCxnSpPr/>
          <p:nvPr/>
        </p:nvCxnSpPr>
        <p:spPr>
          <a:xfrm flipH="1" flipV="1">
            <a:off x="7034646" y="1419618"/>
            <a:ext cx="1217214" cy="3060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935908" y="745328"/>
            <a:ext cx="365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Advanced</a:t>
            </a:r>
            <a:r>
              <a:rPr lang="de-AT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in Silber-Akzenten. Umrandung in Silber</a:t>
            </a:r>
            <a:endParaRPr lang="en-US" sz="12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185064" y="874260"/>
            <a:ext cx="2750844" cy="3972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478482" y="3866041"/>
            <a:ext cx="41563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355773" y="3855650"/>
            <a:ext cx="41563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6768721" y="4960229"/>
            <a:ext cx="296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aktivieren</a:t>
            </a:r>
            <a:endParaRPr lang="en-US" sz="12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46328" y="3763317"/>
            <a:ext cx="9813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(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automatischer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Einzug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705754" y="3763317"/>
            <a:ext cx="9813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(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automatischer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Einzug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856141" y="155864"/>
            <a:ext cx="2966278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sz="12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Packages</a:t>
            </a:r>
            <a:endParaRPr lang="en-US" sz="12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716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4" y="294309"/>
            <a:ext cx="7294419" cy="5181828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4956031" y="330808"/>
            <a:ext cx="2172132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Zeitraum</a:t>
            </a:r>
            <a:endParaRPr lang="en-US" sz="8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5483363" y="315420"/>
            <a:ext cx="1506736" cy="1978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0" name="Triangle 119"/>
          <p:cNvSpPr/>
          <p:nvPr/>
        </p:nvSpPr>
        <p:spPr>
          <a:xfrm rot="10800000">
            <a:off x="6786305" y="367988"/>
            <a:ext cx="133719" cy="9935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852916" y="294309"/>
            <a:ext cx="820889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2020 I 04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031" y="1470891"/>
            <a:ext cx="5687868" cy="2564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2" name="TextBox 121"/>
          <p:cNvSpPr txBox="1"/>
          <p:nvPr/>
        </p:nvSpPr>
        <p:spPr>
          <a:xfrm>
            <a:off x="6755132" y="2466967"/>
            <a:ext cx="546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X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8603589" y="2969727"/>
            <a:ext cx="2966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Firmenwortlaut und Telefonnummer des Händlers werden nur bei Ebene 0 angezeigt. Bei allen anderen Ebenen (1,2,3</a:t>
            </a:r>
            <a:r>
              <a:rPr lang="mr-IN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r>
              <a:rPr lang="de-AT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.) nur ***</a:t>
            </a:r>
            <a:endParaRPr lang="en-US" sz="12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cxnSp>
        <p:nvCxnSpPr>
          <p:cNvPr id="124" name="Straight Arrow Connector 123"/>
          <p:cNvCxnSpPr/>
          <p:nvPr/>
        </p:nvCxnSpPr>
        <p:spPr>
          <a:xfrm flipH="1" flipV="1">
            <a:off x="4291445" y="2057742"/>
            <a:ext cx="4312228" cy="1150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92721" y="3036992"/>
            <a:ext cx="59266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***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Aufgrund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datenschutzrechtlicher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Bestimmungen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dürfen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nur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Kontaktedaten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von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Händlern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angzeigt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werden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welche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Sie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höchstpersönlich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angebunden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haben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.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8535731" y="79916"/>
            <a:ext cx="2966278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sz="12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Händler Packages</a:t>
            </a:r>
            <a:endParaRPr lang="en-US" sz="12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223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36" y="333957"/>
            <a:ext cx="8315228" cy="5902598"/>
          </a:xfrm>
          <a:prstGeom prst="rect">
            <a:avLst/>
          </a:prstGeom>
        </p:spPr>
      </p:pic>
      <p:pic>
        <p:nvPicPr>
          <p:cNvPr id="116" name="Grafik 55">
            <a:extLst>
              <a:ext uri="{FF2B5EF4-FFF2-40B4-BE49-F238E27FC236}">
                <a16:creationId xmlns:a16="http://schemas.microsoft.com/office/drawing/2014/main" id="{DCD7919E-6AEC-EF4C-99C5-DC8A72734E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46" t="19463" r="34419" b="14073"/>
          <a:stretch/>
        </p:blipFill>
        <p:spPr>
          <a:xfrm>
            <a:off x="4132832" y="1087385"/>
            <a:ext cx="398814" cy="5751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35731" y="79916"/>
            <a:ext cx="2966278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sz="12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Mein Team/Übersichtsliste</a:t>
            </a:r>
            <a:endParaRPr lang="en-US" sz="12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963420" y="1869902"/>
            <a:ext cx="904009" cy="103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227" y="2017568"/>
            <a:ext cx="5360154" cy="2343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158975" y="3750870"/>
            <a:ext cx="5926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***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Aufgrund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datenschutzrechtlicher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Bestimmungen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dürfen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nur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Kontaktedaten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von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direkten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Vertriebspartnern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angezeigt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werden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.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Ausnamhe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: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Vertriebspartner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welche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ihre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Kontaktdaten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für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die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Upline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freigegeben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haben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.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7211291" y="2358736"/>
            <a:ext cx="280554" cy="103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54421" y="2615042"/>
            <a:ext cx="7113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0FA00"/>
                </a:solidFill>
              </a:rPr>
              <a:t>aktiv</a:t>
            </a:r>
            <a:endParaRPr lang="en-US" sz="800" dirty="0">
              <a:solidFill>
                <a:srgbClr val="00FA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54421" y="2869083"/>
            <a:ext cx="7113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0FA00"/>
                </a:solidFill>
              </a:rPr>
              <a:t>aktiv</a:t>
            </a:r>
            <a:endParaRPr lang="en-US" sz="800" dirty="0">
              <a:solidFill>
                <a:srgbClr val="00FA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46711" y="3092942"/>
            <a:ext cx="546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40727" y="2188377"/>
            <a:ext cx="59266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Direkte</a:t>
            </a:r>
            <a:endParaRPr lang="en-US" sz="6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85626" y="2188370"/>
            <a:ext cx="59266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Eigene</a:t>
            </a:r>
            <a:endParaRPr lang="en-US" sz="6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29700" y="3569891"/>
            <a:ext cx="65220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Gesamt</a:t>
            </a:r>
            <a:r>
              <a:rPr lang="en-US" sz="6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:					                              46              38              18/</a:t>
            </a:r>
            <a:r>
              <a:rPr lang="en-US" sz="600" dirty="0">
                <a:solidFill>
                  <a:srgbClr val="00FA00"/>
                </a:solidFill>
                <a:latin typeface="Trebuchet MS" charset="0"/>
                <a:ea typeface="Trebuchet MS" charset="0"/>
                <a:cs typeface="Trebuchet MS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905430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8535731" y="79916"/>
            <a:ext cx="296627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Mein Team/Strukturbaum </a:t>
            </a:r>
            <a:r>
              <a:rPr lang="mr-IN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–</a:t>
            </a:r>
            <a:r>
              <a:rPr lang="de-AT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noch keine Umsetzung</a:t>
            </a:r>
            <a:endParaRPr lang="en-US" sz="12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89" y="951262"/>
            <a:ext cx="8472791" cy="55104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429760" y="2038111"/>
            <a:ext cx="16843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rgbClr val="FF0000"/>
                </a:solidFill>
              </a:rPr>
              <a:t>Jeweilige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Farbe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wird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hier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übernommen</a:t>
            </a:r>
            <a:r>
              <a:rPr lang="en-US" sz="1000" dirty="0">
                <a:solidFill>
                  <a:srgbClr val="FF0000"/>
                </a:solidFill>
              </a:rPr>
              <a:t>. </a:t>
            </a:r>
            <a:r>
              <a:rPr lang="en-US" sz="1000" dirty="0" err="1">
                <a:solidFill>
                  <a:srgbClr val="FF0000"/>
                </a:solidFill>
              </a:rPr>
              <a:t>Zusätzlich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mit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</a:p>
          <a:p>
            <a:r>
              <a:rPr lang="en-US" sz="1000" dirty="0">
                <a:solidFill>
                  <a:srgbClr val="FF0000"/>
                </a:solidFill>
              </a:rPr>
              <a:t>der Status </a:t>
            </a:r>
            <a:r>
              <a:rPr lang="en-US" sz="1000" dirty="0" err="1">
                <a:solidFill>
                  <a:srgbClr val="FF0000"/>
                </a:solidFill>
              </a:rPr>
              <a:t>angezeigt</a:t>
            </a:r>
            <a:r>
              <a:rPr lang="en-US" sz="1000" dirty="0">
                <a:solidFill>
                  <a:srgbClr val="FF0000"/>
                </a:solidFill>
              </a:rPr>
              <a:t>. </a:t>
            </a:r>
            <a:r>
              <a:rPr lang="en-US" sz="1000" dirty="0" err="1">
                <a:solidFill>
                  <a:srgbClr val="FF0000"/>
                </a:solidFill>
              </a:rPr>
              <a:t>Aktive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Bestellung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mr-IN" sz="1000" dirty="0">
                <a:solidFill>
                  <a:srgbClr val="FF0000"/>
                </a:solidFill>
              </a:rPr>
              <a:t>–</a:t>
            </a:r>
            <a:r>
              <a:rPr lang="en-US" sz="1000" dirty="0">
                <a:solidFill>
                  <a:srgbClr val="FF0000"/>
                </a:solidFill>
              </a:rPr>
              <a:t> ja </a:t>
            </a:r>
            <a:r>
              <a:rPr lang="en-US" sz="1000" dirty="0" err="1">
                <a:solidFill>
                  <a:srgbClr val="FF0000"/>
                </a:solidFill>
              </a:rPr>
              <a:t>oder</a:t>
            </a:r>
            <a:r>
              <a:rPr lang="en-US" sz="1000" dirty="0">
                <a:solidFill>
                  <a:srgbClr val="FF0000"/>
                </a:solidFill>
              </a:rPr>
              <a:t> nein. Basic </a:t>
            </a:r>
            <a:r>
              <a:rPr lang="en-US" sz="1000" dirty="0" err="1">
                <a:solidFill>
                  <a:srgbClr val="FF0000"/>
                </a:solidFill>
              </a:rPr>
              <a:t>heisst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ohnehin</a:t>
            </a:r>
            <a:r>
              <a:rPr lang="en-US" sz="1000" dirty="0">
                <a:solidFill>
                  <a:srgbClr val="FF0000"/>
                </a:solidFill>
              </a:rPr>
              <a:t> KEINE </a:t>
            </a:r>
            <a:r>
              <a:rPr lang="en-US" sz="1000" dirty="0" err="1">
                <a:solidFill>
                  <a:srgbClr val="FF0000"/>
                </a:solidFill>
              </a:rPr>
              <a:t>aktive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Bestellung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mr-IN" sz="1000" dirty="0">
                <a:solidFill>
                  <a:srgbClr val="FF0000"/>
                </a:solidFill>
              </a:rPr>
              <a:t>–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reicht</a:t>
            </a:r>
            <a:r>
              <a:rPr lang="en-US" sz="1000" dirty="0">
                <a:solidFill>
                  <a:srgbClr val="FF0000"/>
                </a:solidFill>
              </a:rPr>
              <a:t> also die </a:t>
            </a:r>
            <a:r>
              <a:rPr lang="en-US" sz="1000" dirty="0" err="1">
                <a:solidFill>
                  <a:srgbClr val="FF0000"/>
                </a:solidFill>
              </a:rPr>
              <a:t>blaue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Einfassung</a:t>
            </a:r>
            <a:r>
              <a:rPr lang="en-US" sz="1000" dirty="0">
                <a:solidFill>
                  <a:srgbClr val="FF0000"/>
                </a:solidFill>
              </a:rPr>
              <a:t>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16381" y="1714946"/>
            <a:ext cx="29662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Basic Pack</a:t>
            </a:r>
          </a:p>
          <a:p>
            <a:r>
              <a:rPr lang="de-AT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Advanced</a:t>
            </a:r>
            <a:r>
              <a:rPr lang="de-AT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Package</a:t>
            </a:r>
          </a:p>
          <a:p>
            <a:r>
              <a:rPr lang="de-AT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Professional Package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870" y="1949212"/>
            <a:ext cx="177800" cy="17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8870" y="1757680"/>
            <a:ext cx="152400" cy="13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8870" y="2141758"/>
            <a:ext cx="152400" cy="177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7934960" y="1949212"/>
            <a:ext cx="2133600" cy="4638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903582" y="1827530"/>
            <a:ext cx="6154613" cy="5195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98965" y="2486450"/>
            <a:ext cx="546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X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92" b="97134" l="637" r="987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1360" y="2486450"/>
            <a:ext cx="255235" cy="2552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3568" y="3378088"/>
            <a:ext cx="1306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8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Direkte VP NEU</a:t>
            </a:r>
          </a:p>
          <a:p>
            <a:endParaRPr lang="en-US" sz="8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9488" y="3638805"/>
            <a:ext cx="1306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8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VP</a:t>
            </a:r>
          </a:p>
          <a:p>
            <a:endParaRPr lang="en-US" sz="8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5237" y="4798602"/>
            <a:ext cx="16843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>
                <a:solidFill>
                  <a:srgbClr val="FF0000"/>
                </a:solidFill>
              </a:rPr>
              <a:t>Daten aus Ebene 0 werden immer angezeigt. Bei allen anderen nur wen diese Ihre Kontaktdaten für </a:t>
            </a:r>
            <a:r>
              <a:rPr lang="de-AT" sz="1000" dirty="0" err="1">
                <a:solidFill>
                  <a:srgbClr val="FF0000"/>
                </a:solidFill>
              </a:rPr>
              <a:t>Upline</a:t>
            </a:r>
            <a:r>
              <a:rPr lang="de-AT" sz="1000" dirty="0">
                <a:solidFill>
                  <a:srgbClr val="FF0000"/>
                </a:solidFill>
              </a:rPr>
              <a:t> freigegeben haben. 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403600" y="5660376"/>
            <a:ext cx="2316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73568" y="1443976"/>
            <a:ext cx="2316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3568" y="1082896"/>
            <a:ext cx="43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 charset="0"/>
                <a:ea typeface="Trebuchet MS" charset="0"/>
                <a:cs typeface="Trebuchet MS" charset="0"/>
              </a:rPr>
              <a:t>Mein Team/ </a:t>
            </a:r>
            <a:r>
              <a:rPr lang="en-US" sz="1400" dirty="0" err="1">
                <a:latin typeface="Trebuchet MS" charset="0"/>
                <a:ea typeface="Trebuchet MS" charset="0"/>
                <a:cs typeface="Trebuchet MS" charset="0"/>
              </a:rPr>
              <a:t>Strukturbaum</a:t>
            </a:r>
            <a:endParaRPr lang="en-US" sz="14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3248" y="1580270"/>
            <a:ext cx="1306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8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VP ID.:</a:t>
            </a:r>
            <a:endParaRPr lang="de-AT" sz="8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8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5008" y="4309196"/>
            <a:ext cx="1306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8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VP ID.:</a:t>
            </a:r>
            <a:endParaRPr lang="de-AT" sz="8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8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873027" y="4207496"/>
            <a:ext cx="829883" cy="305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56332" y="3977880"/>
            <a:ext cx="4328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Anzahl</a:t>
            </a:r>
            <a:r>
              <a:rPr lang="en-US" sz="800" dirty="0"/>
              <a:t> NSW Silber </a:t>
            </a:r>
            <a:r>
              <a:rPr lang="en-US" sz="800" dirty="0" err="1"/>
              <a:t>Taler</a:t>
            </a:r>
            <a:r>
              <a:rPr lang="en-US" sz="800" dirty="0"/>
              <a:t> </a:t>
            </a:r>
            <a:r>
              <a:rPr lang="en-US" sz="800" dirty="0" err="1"/>
              <a:t>Incenvite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 err="1"/>
              <a:t>Anzahl</a:t>
            </a:r>
            <a:r>
              <a:rPr lang="en-US" sz="800" dirty="0"/>
              <a:t> NSW Silber </a:t>
            </a:r>
            <a:r>
              <a:rPr lang="en-US" sz="800" dirty="0" err="1"/>
              <a:t>Taler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 err="1"/>
              <a:t>Anzahl</a:t>
            </a:r>
            <a:r>
              <a:rPr lang="en-US" sz="800" dirty="0"/>
              <a:t> NSW Gold </a:t>
            </a:r>
            <a:r>
              <a:rPr lang="en-US" sz="800" dirty="0" err="1"/>
              <a:t>Taler</a:t>
            </a:r>
            <a:endParaRPr lang="en-US" sz="800" dirty="0"/>
          </a:p>
          <a:p>
            <a:endParaRPr lang="en-US" sz="800" dirty="0"/>
          </a:p>
        </p:txBody>
      </p:sp>
      <p:sp>
        <p:nvSpPr>
          <p:cNvPr id="28" name="TextBox 27"/>
          <p:cNvSpPr txBox="1"/>
          <p:nvPr/>
        </p:nvSpPr>
        <p:spPr>
          <a:xfrm>
            <a:off x="3890009" y="3939196"/>
            <a:ext cx="1397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0   /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09104" y="3946392"/>
            <a:ext cx="1397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489670" y="4012869"/>
            <a:ext cx="139779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vergütungsberechtigt</a:t>
            </a:r>
            <a:endParaRPr lang="en-US" sz="500" b="1" dirty="0">
              <a:solidFill>
                <a:schemeClr val="tx1">
                  <a:lumMod val="85000"/>
                  <a:lumOff val="15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90009" y="4150571"/>
            <a:ext cx="1397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0   /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89670" y="4224244"/>
            <a:ext cx="139779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vergütungsberechtigt</a:t>
            </a:r>
            <a:endParaRPr lang="en-US" sz="500" b="1" dirty="0">
              <a:solidFill>
                <a:schemeClr val="tx1">
                  <a:lumMod val="85000"/>
                  <a:lumOff val="15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03582" y="4370184"/>
            <a:ext cx="1397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0   /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93083" y="4443857"/>
            <a:ext cx="139779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vergütungsberechtigt</a:t>
            </a:r>
            <a:endParaRPr lang="en-US" sz="500" b="1" dirty="0">
              <a:solidFill>
                <a:schemeClr val="tx1">
                  <a:lumMod val="85000"/>
                  <a:lumOff val="15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12640" y="79916"/>
            <a:ext cx="241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Idee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wie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soetwas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aussehen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kann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660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2420856" y="3615560"/>
            <a:ext cx="8974177" cy="9241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414061" y="2680386"/>
            <a:ext cx="8980972" cy="92415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14060" y="2159680"/>
            <a:ext cx="8980973" cy="49280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83072"/>
          <a:stretch/>
        </p:blipFill>
        <p:spPr>
          <a:xfrm>
            <a:off x="112618" y="238775"/>
            <a:ext cx="2044795" cy="632151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12618" y="1689240"/>
            <a:ext cx="13917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55" y="1839283"/>
            <a:ext cx="1361680" cy="209913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81" y="3896821"/>
            <a:ext cx="1361680" cy="13699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3556" y="1938281"/>
            <a:ext cx="1190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Mein </a:t>
            </a:r>
            <a:r>
              <a:rPr lang="en-US" sz="12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Profil</a:t>
            </a:r>
            <a:endParaRPr lang="en-US" sz="12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0406" y="2341720"/>
            <a:ext cx="1190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VP Packages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39453" y="2745159"/>
            <a:ext cx="1190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Mein Team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43611" y="3118736"/>
            <a:ext cx="1665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Meine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Vergütungen</a:t>
            </a:r>
            <a:endParaRPr lang="en-US" sz="12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412" y="247733"/>
            <a:ext cx="9220172" cy="451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75" y="4815157"/>
            <a:ext cx="121920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159" y="4056005"/>
            <a:ext cx="1358900" cy="57150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46621" y="3772991"/>
            <a:ext cx="1665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Events &amp; </a:t>
            </a:r>
            <a:r>
              <a:rPr lang="en-US" sz="12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Webinare</a:t>
            </a:r>
            <a:endParaRPr lang="en-US" sz="12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7890" y="5261244"/>
            <a:ext cx="1665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Support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34075" y="4263474"/>
            <a:ext cx="1665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Online-Shop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0406" y="3471868"/>
            <a:ext cx="1665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InvitePRO</a:t>
            </a:r>
            <a:endParaRPr lang="en-US" sz="12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075" y="3596574"/>
            <a:ext cx="241300" cy="1651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34075" y="4010898"/>
            <a:ext cx="1665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Media Center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314573" y="1141453"/>
            <a:ext cx="5941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 charset="0"/>
                <a:ea typeface="Trebuchet MS" charset="0"/>
                <a:cs typeface="Trebuchet MS" charset="0"/>
              </a:rPr>
              <a:t>Events &amp; </a:t>
            </a:r>
            <a:r>
              <a:rPr lang="en-US" sz="1400" dirty="0" err="1">
                <a:latin typeface="Trebuchet MS" charset="0"/>
                <a:ea typeface="Trebuchet MS" charset="0"/>
                <a:cs typeface="Trebuchet MS" charset="0"/>
              </a:rPr>
              <a:t>Webinare</a:t>
            </a:r>
            <a:r>
              <a:rPr lang="en-US" sz="1400" dirty="0">
                <a:latin typeface="Trebuchet MS" charset="0"/>
                <a:ea typeface="Trebuchet MS" charset="0"/>
                <a:cs typeface="Trebuchet MS" charset="0"/>
              </a:rPr>
              <a:t> (</a:t>
            </a:r>
            <a:r>
              <a:rPr lang="en-US" sz="1400" dirty="0" err="1">
                <a:latin typeface="Trebuchet MS" charset="0"/>
                <a:ea typeface="Trebuchet MS" charset="0"/>
                <a:cs typeface="Trebuchet MS" charset="0"/>
              </a:rPr>
              <a:t>kostenfreie</a:t>
            </a:r>
            <a:r>
              <a:rPr lang="en-US" sz="140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400" dirty="0" err="1">
                <a:latin typeface="Trebuchet MS" charset="0"/>
                <a:ea typeface="Trebuchet MS" charset="0"/>
                <a:cs typeface="Trebuchet MS" charset="0"/>
              </a:rPr>
              <a:t>Präsentationen</a:t>
            </a:r>
            <a:r>
              <a:rPr lang="en-US" sz="1400" dirty="0">
                <a:latin typeface="Trebuchet MS" charset="0"/>
                <a:ea typeface="Trebuchet MS" charset="0"/>
                <a:cs typeface="Trebuchet MS" charset="0"/>
              </a:rPr>
              <a:t>/Trainings)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731846" y="516905"/>
            <a:ext cx="3068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Google </a:t>
            </a:r>
            <a:r>
              <a:rPr lang="en-US" sz="12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Kalender</a:t>
            </a:r>
            <a:r>
              <a:rPr lang="en-US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einfügen</a:t>
            </a:r>
            <a:r>
              <a:rPr lang="en-US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mit</a:t>
            </a:r>
            <a:r>
              <a:rPr lang="en-US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Exportierfähigkeit</a:t>
            </a:r>
            <a:endParaRPr lang="en-US" sz="12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448873" y="1882332"/>
            <a:ext cx="7964129" cy="264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806850" y="1868445"/>
            <a:ext cx="1066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rebuchet MS" charset="0"/>
                <a:ea typeface="Trebuchet MS" charset="0"/>
                <a:cs typeface="Trebuchet MS" charset="0"/>
              </a:rPr>
              <a:t>Uhrzeit</a:t>
            </a:r>
            <a:endParaRPr lang="en-US" sz="12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16217" y="1856671"/>
            <a:ext cx="741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rebuchet MS" charset="0"/>
                <a:ea typeface="Trebuchet MS" charset="0"/>
                <a:cs typeface="Trebuchet MS" charset="0"/>
              </a:rPr>
              <a:t>Nr</a:t>
            </a:r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24171" y="1876023"/>
            <a:ext cx="1268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rebuchet MS" charset="0"/>
                <a:ea typeface="Trebuchet MS" charset="0"/>
                <a:cs typeface="Trebuchet MS" charset="0"/>
              </a:rPr>
              <a:t>Inhalt</a:t>
            </a:r>
            <a:endParaRPr lang="en-US" sz="12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63485" y="1865506"/>
            <a:ext cx="1268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rebuchet MS" charset="0"/>
                <a:ea typeface="Trebuchet MS" charset="0"/>
                <a:cs typeface="Trebuchet MS" charset="0"/>
              </a:rPr>
              <a:t>Typ</a:t>
            </a:r>
            <a:endParaRPr lang="en-US" sz="12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494857" y="2202189"/>
            <a:ext cx="7964129" cy="264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806850" y="2212770"/>
            <a:ext cx="146071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19:00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16217" y="2200996"/>
            <a:ext cx="74170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424171" y="2220348"/>
            <a:ext cx="126836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Lets get started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63485" y="2209831"/>
            <a:ext cx="126836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>
                <a:latin typeface="Trebuchet MS" charset="0"/>
                <a:ea typeface="Trebuchet MS" charset="0"/>
                <a:cs typeface="Trebuchet MS" charset="0"/>
              </a:rPr>
              <a:t>Webinar</a:t>
            </a:r>
            <a:endParaRPr lang="en-US" sz="12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380833" y="2824337"/>
            <a:ext cx="8324998" cy="379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806850" y="2768100"/>
            <a:ext cx="1460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19:30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16217" y="2756326"/>
            <a:ext cx="741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405215" y="2762596"/>
            <a:ext cx="175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Business </a:t>
            </a:r>
            <a:r>
              <a:rPr lang="en-US" sz="1200" dirty="0" err="1">
                <a:latin typeface="Trebuchet MS" charset="0"/>
                <a:ea typeface="Trebuchet MS" charset="0"/>
                <a:cs typeface="Trebuchet MS" charset="0"/>
              </a:rPr>
              <a:t>Präsentation</a:t>
            </a:r>
            <a:endParaRPr lang="en-US" sz="12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463485" y="2765161"/>
            <a:ext cx="1268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rebuchet MS" charset="0"/>
                <a:ea typeface="Trebuchet MS" charset="0"/>
                <a:cs typeface="Trebuchet MS" charset="0"/>
              </a:rPr>
              <a:t>Physiches</a:t>
            </a:r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 Event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851102" y="1873287"/>
            <a:ext cx="1089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Datum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852618" y="2201196"/>
            <a:ext cx="146071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23.04.2020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842250" y="2755272"/>
            <a:ext cx="96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24.04.2020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676226" y="1879318"/>
            <a:ext cx="1268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Wo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667968" y="2194014"/>
            <a:ext cx="1749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Zoom/ </a:t>
            </a:r>
            <a:r>
              <a:rPr lang="en-US" sz="1200" dirty="0" err="1">
                <a:latin typeface="Trebuchet MS" charset="0"/>
                <a:ea typeface="Trebuchet MS" charset="0"/>
                <a:cs typeface="Trebuchet MS" charset="0"/>
              </a:rPr>
              <a:t>Einwahlnummer</a:t>
            </a:r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: 1418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462125" y="2137034"/>
            <a:ext cx="8479937" cy="43728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448873" y="2660654"/>
            <a:ext cx="8478680" cy="24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9010221" y="1895594"/>
            <a:ext cx="1268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ANMELDEN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676225" y="2758066"/>
            <a:ext cx="1268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rebuchet MS" charset="0"/>
                <a:ea typeface="Trebuchet MS" charset="0"/>
                <a:cs typeface="Trebuchet MS" charset="0"/>
              </a:rPr>
              <a:t>Gasthaus</a:t>
            </a:r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200" dirty="0" err="1">
                <a:latin typeface="Trebuchet MS" charset="0"/>
                <a:ea typeface="Trebuchet MS" charset="0"/>
                <a:cs typeface="Trebuchet MS" charset="0"/>
              </a:rPr>
              <a:t>Zoissl</a:t>
            </a:r>
            <a:endParaRPr lang="en-US" sz="1200" dirty="0"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1200" dirty="0" err="1">
                <a:latin typeface="Trebuchet MS" charset="0"/>
                <a:ea typeface="Trebuchet MS" charset="0"/>
                <a:cs typeface="Trebuchet MS" charset="0"/>
              </a:rPr>
              <a:t>Strasse</a:t>
            </a:r>
            <a:endParaRPr lang="en-US" sz="1200" dirty="0"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PLZ/Ort</a:t>
            </a:r>
          </a:p>
          <a:p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Austria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2447616" y="3592702"/>
            <a:ext cx="8513164" cy="1184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2414061" y="3757644"/>
            <a:ext cx="8324998" cy="379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840078" y="3701407"/>
            <a:ext cx="1460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19:00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449445" y="3689633"/>
            <a:ext cx="741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3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438443" y="3695903"/>
            <a:ext cx="175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Händler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Info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496713" y="3698468"/>
            <a:ext cx="1268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Physiches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Event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875478" y="3688579"/>
            <a:ext cx="96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25.04.2020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709453" y="3691373"/>
            <a:ext cx="1268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Gasthaus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Zoissl</a:t>
            </a:r>
            <a:endParaRPr lang="en-US" sz="12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Strasse</a:t>
            </a:r>
            <a:endParaRPr lang="en-US" sz="12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PLZ/Ort</a:t>
            </a:r>
          </a:p>
          <a:p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Austria</a:t>
            </a:r>
          </a:p>
        </p:txBody>
      </p:sp>
      <p:cxnSp>
        <p:nvCxnSpPr>
          <p:cNvPr id="90" name="Straight Connector 89"/>
          <p:cNvCxnSpPr/>
          <p:nvPr/>
        </p:nvCxnSpPr>
        <p:spPr>
          <a:xfrm>
            <a:off x="2480844" y="4526009"/>
            <a:ext cx="8461218" cy="1370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9091134" y="1136109"/>
            <a:ext cx="2172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rebuchet MS" charset="0"/>
                <a:ea typeface="Trebuchet MS" charset="0"/>
                <a:cs typeface="Trebuchet MS" charset="0"/>
              </a:rPr>
              <a:t>Zeitraum</a:t>
            </a:r>
            <a:endParaRPr lang="en-US" sz="12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9870848" y="1180303"/>
            <a:ext cx="1506736" cy="197820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/>
          <p:cNvSpPr/>
          <p:nvPr/>
        </p:nvSpPr>
        <p:spPr>
          <a:xfrm rot="10800000">
            <a:off x="11173790" y="1232871"/>
            <a:ext cx="133719" cy="99356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0240401" y="1159192"/>
            <a:ext cx="820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Trebuchet MS" charset="0"/>
                <a:ea typeface="Trebuchet MS" charset="0"/>
                <a:cs typeface="Trebuchet MS" charset="0"/>
              </a:rPr>
              <a:t>2020 I 04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9890728" y="1451971"/>
            <a:ext cx="1506736" cy="197820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/>
          <p:cNvSpPr/>
          <p:nvPr/>
        </p:nvSpPr>
        <p:spPr>
          <a:xfrm rot="10800000">
            <a:off x="11193670" y="1504539"/>
            <a:ext cx="133719" cy="99356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10260281" y="1444112"/>
            <a:ext cx="820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rebuchet MS" charset="0"/>
                <a:ea typeface="Trebuchet MS" charset="0"/>
                <a:cs typeface="Trebuchet MS" charset="0"/>
              </a:rPr>
              <a:t>Land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14060" y="1880705"/>
            <a:ext cx="8980973" cy="282233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203075" y="1517109"/>
            <a:ext cx="108000" cy="10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2414505" y="1523841"/>
            <a:ext cx="108000" cy="10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683623" y="1513988"/>
            <a:ext cx="108000" cy="10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2467518" y="1438428"/>
            <a:ext cx="167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rebuchet MS" charset="0"/>
                <a:ea typeface="Trebuchet MS" charset="0"/>
                <a:cs typeface="Trebuchet MS" charset="0"/>
              </a:rPr>
              <a:t>Neue</a:t>
            </a:r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/</a:t>
            </a:r>
            <a:r>
              <a:rPr lang="en-US" sz="1200" dirty="0" err="1">
                <a:latin typeface="Trebuchet MS" charset="0"/>
                <a:ea typeface="Trebuchet MS" charset="0"/>
                <a:cs typeface="Trebuchet MS" charset="0"/>
              </a:rPr>
              <a:t>bestehende</a:t>
            </a:r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 VP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272881" y="1428932"/>
            <a:ext cx="167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rebuchet MS" charset="0"/>
                <a:ea typeface="Trebuchet MS" charset="0"/>
                <a:cs typeface="Trebuchet MS" charset="0"/>
              </a:rPr>
              <a:t>Interessenten</a:t>
            </a:r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 VP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750179" y="1435291"/>
            <a:ext cx="167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rebuchet MS" charset="0"/>
                <a:ea typeface="Trebuchet MS" charset="0"/>
                <a:cs typeface="Trebuchet MS" charset="0"/>
              </a:rPr>
              <a:t>Händler</a:t>
            </a:r>
            <a:endParaRPr lang="en-US" sz="12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10161688" y="3696744"/>
            <a:ext cx="1176939" cy="197807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riangle 107"/>
          <p:cNvSpPr/>
          <p:nvPr/>
        </p:nvSpPr>
        <p:spPr>
          <a:xfrm rot="10800000">
            <a:off x="11134834" y="3749312"/>
            <a:ext cx="133719" cy="99356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10161689" y="3688885"/>
            <a:ext cx="1160037" cy="2308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Anzahl</a:t>
            </a:r>
            <a:r>
              <a:rPr lang="en-US" sz="9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Gäste</a:t>
            </a:r>
            <a:endParaRPr lang="en-US" sz="9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10169488" y="2828719"/>
            <a:ext cx="1176939" cy="197807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riangle 110"/>
          <p:cNvSpPr/>
          <p:nvPr/>
        </p:nvSpPr>
        <p:spPr>
          <a:xfrm rot="10800000">
            <a:off x="11142634" y="2881287"/>
            <a:ext cx="133719" cy="99356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10169489" y="2820860"/>
            <a:ext cx="11600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Trebuchet MS" charset="0"/>
                <a:ea typeface="Trebuchet MS" charset="0"/>
                <a:cs typeface="Trebuchet MS" charset="0"/>
              </a:rPr>
              <a:t>Anzahl</a:t>
            </a:r>
            <a:r>
              <a:rPr lang="en-US" sz="90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900" dirty="0" err="1">
                <a:latin typeface="Trebuchet MS" charset="0"/>
                <a:ea typeface="Trebuchet MS" charset="0"/>
                <a:cs typeface="Trebuchet MS" charset="0"/>
              </a:rPr>
              <a:t>Gäste</a:t>
            </a:r>
            <a:endParaRPr lang="en-US" sz="9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9338312" y="2291728"/>
            <a:ext cx="144000" cy="144000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/>
          <p:cNvSpPr/>
          <p:nvPr/>
        </p:nvSpPr>
        <p:spPr>
          <a:xfrm>
            <a:off x="9338310" y="2821812"/>
            <a:ext cx="144000" cy="144000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9351563" y="3749465"/>
            <a:ext cx="144000" cy="144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2880" y="2297216"/>
            <a:ext cx="1166646" cy="23363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30645" y="2279514"/>
            <a:ext cx="1222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bestätigen</a:t>
            </a:r>
            <a:endParaRPr lang="en-US" sz="12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9677" y="3098318"/>
            <a:ext cx="1166646" cy="233634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10367442" y="3080616"/>
            <a:ext cx="1222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bestätigen</a:t>
            </a:r>
            <a:endParaRPr lang="en-US" sz="12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8631" y="3959386"/>
            <a:ext cx="1166646" cy="233634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10356396" y="3941684"/>
            <a:ext cx="1222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bestätigen</a:t>
            </a:r>
            <a:endParaRPr lang="en-US" sz="12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2325201" y="4550555"/>
            <a:ext cx="59415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rebuchet MS" charset="0"/>
                <a:ea typeface="Trebuchet MS" charset="0"/>
                <a:cs typeface="Trebuchet MS" charset="0"/>
              </a:rPr>
              <a:t>*</a:t>
            </a:r>
            <a:r>
              <a:rPr lang="en-US" sz="1000" dirty="0" err="1">
                <a:latin typeface="Trebuchet MS" charset="0"/>
                <a:ea typeface="Trebuchet MS" charset="0"/>
                <a:cs typeface="Trebuchet MS" charset="0"/>
              </a:rPr>
              <a:t>Kostenpflichtige</a:t>
            </a:r>
            <a:r>
              <a:rPr lang="en-US" sz="100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000" dirty="0" err="1">
                <a:latin typeface="Trebuchet MS" charset="0"/>
                <a:ea typeface="Trebuchet MS" charset="0"/>
                <a:cs typeface="Trebuchet MS" charset="0"/>
              </a:rPr>
              <a:t>Präsentationen</a:t>
            </a:r>
            <a:r>
              <a:rPr lang="en-US" sz="1000" dirty="0">
                <a:latin typeface="Trebuchet MS" charset="0"/>
                <a:ea typeface="Trebuchet MS" charset="0"/>
                <a:cs typeface="Trebuchet MS" charset="0"/>
              </a:rPr>
              <a:t>/Trainings </a:t>
            </a:r>
            <a:r>
              <a:rPr lang="en-US" sz="1000" dirty="0" err="1">
                <a:latin typeface="Trebuchet MS" charset="0"/>
                <a:ea typeface="Trebuchet MS" charset="0"/>
                <a:cs typeface="Trebuchet MS" charset="0"/>
              </a:rPr>
              <a:t>buchbar</a:t>
            </a:r>
            <a:r>
              <a:rPr lang="en-US" sz="100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000" dirty="0" err="1">
                <a:latin typeface="Trebuchet MS" charset="0"/>
                <a:ea typeface="Trebuchet MS" charset="0"/>
                <a:cs typeface="Trebuchet MS" charset="0"/>
              </a:rPr>
              <a:t>über</a:t>
            </a:r>
            <a:r>
              <a:rPr lang="en-US" sz="100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000" dirty="0" err="1">
                <a:latin typeface="Trebuchet MS" charset="0"/>
                <a:ea typeface="Trebuchet MS" charset="0"/>
                <a:cs typeface="Trebuchet MS" charset="0"/>
              </a:rPr>
              <a:t>Eventbride</a:t>
            </a:r>
            <a:endParaRPr lang="en-US" sz="10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904546" y="5691916"/>
            <a:ext cx="3068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@ Andreas: </a:t>
            </a:r>
            <a:r>
              <a:rPr lang="en-US" sz="12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Geht</a:t>
            </a:r>
            <a:r>
              <a:rPr lang="en-US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auch</a:t>
            </a:r>
            <a:r>
              <a:rPr lang="en-US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Einladungslink</a:t>
            </a:r>
            <a:r>
              <a:rPr lang="en-US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versenden</a:t>
            </a:r>
            <a:r>
              <a:rPr lang="en-US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?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859292" y="4684236"/>
            <a:ext cx="4443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Vertriebspartner</a:t>
            </a:r>
            <a:r>
              <a:rPr lang="en-US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bestätigt</a:t>
            </a:r>
            <a:r>
              <a:rPr lang="en-US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die </a:t>
            </a:r>
            <a:r>
              <a:rPr lang="en-US" sz="12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Angaben</a:t>
            </a:r>
            <a:r>
              <a:rPr lang="en-US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mr-IN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–</a:t>
            </a:r>
            <a:r>
              <a:rPr lang="en-US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danach</a:t>
            </a:r>
            <a:r>
              <a:rPr lang="en-US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sollten</a:t>
            </a:r>
            <a:r>
              <a:rPr lang="en-US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diese</a:t>
            </a:r>
            <a:r>
              <a:rPr lang="en-US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Datensätze</a:t>
            </a:r>
            <a:r>
              <a:rPr lang="en-US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je Event/Webinar </a:t>
            </a:r>
            <a:r>
              <a:rPr lang="en-US" sz="12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als</a:t>
            </a:r>
            <a:r>
              <a:rPr lang="en-US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Excel ins NSW Office </a:t>
            </a:r>
            <a:r>
              <a:rPr lang="en-US" sz="12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übertragen</a:t>
            </a:r>
            <a:r>
              <a:rPr lang="en-US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werden</a:t>
            </a:r>
            <a:endParaRPr lang="en-US" sz="12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cxnSp>
        <p:nvCxnSpPr>
          <p:cNvPr id="126" name="Straight Arrow Connector 125"/>
          <p:cNvCxnSpPr/>
          <p:nvPr/>
        </p:nvCxnSpPr>
        <p:spPr>
          <a:xfrm flipV="1">
            <a:off x="9485921" y="4210722"/>
            <a:ext cx="745496" cy="516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977814" y="80705"/>
            <a:ext cx="2912914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Events &amp; </a:t>
            </a:r>
            <a:r>
              <a:rPr lang="en-US" sz="1200" dirty="0" err="1">
                <a:solidFill>
                  <a:srgbClr val="FF0000"/>
                </a:solidFill>
              </a:rPr>
              <a:t>Webinare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53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8535731" y="79916"/>
            <a:ext cx="2966278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Media Center</a:t>
            </a:r>
            <a:endParaRPr lang="en-US" sz="12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50" y="419886"/>
            <a:ext cx="9317429" cy="64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66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65" y="185440"/>
            <a:ext cx="8877744" cy="619415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535731" y="79916"/>
            <a:ext cx="2966278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sz="120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Online-Shop</a:t>
            </a:r>
            <a:endParaRPr lang="en-US" sz="1200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5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</Words>
  <Application>Microsoft Macintosh PowerPoint</Application>
  <PresentationFormat>Breitbild</PresentationFormat>
  <Paragraphs>130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Trebuchet MS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Werner Kaiser</dc:creator>
  <cp:lastModifiedBy>Microsoft Office User</cp:lastModifiedBy>
  <cp:revision>93</cp:revision>
  <cp:lastPrinted>2020-02-22T15:23:42Z</cp:lastPrinted>
  <dcterms:created xsi:type="dcterms:W3CDTF">2020-02-16T15:34:28Z</dcterms:created>
  <dcterms:modified xsi:type="dcterms:W3CDTF">2020-03-23T13:32:40Z</dcterms:modified>
</cp:coreProperties>
</file>